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3"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95" d="100"/>
          <a:sy n="95" d="100"/>
        </p:scale>
        <p:origin x="-44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C81344F4-FF03-44E0-B571-BA77494EE040}" type="datetimeFigureOut">
              <a:rPr lang="en-US" smtClean="0"/>
              <a:t>7/6/2010</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A8A6D9C8-89ED-4C8A-BE36-456558105C50}"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1344F4-FF03-44E0-B571-BA77494EE040}" type="datetimeFigureOut">
              <a:rPr lang="en-US" smtClean="0"/>
              <a:t>7/6/2010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A6D9C8-89ED-4C8A-BE36-456558105C5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A8A6D9C8-89ED-4C8A-BE36-456558105C50}"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1344F4-FF03-44E0-B571-BA77494EE040}" type="datetimeFigureOut">
              <a:rPr lang="en-US" smtClean="0"/>
              <a:t>7/6/2010</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81344F4-FF03-44E0-B571-BA77494EE040}" type="datetimeFigureOut">
              <a:rPr lang="en-US" smtClean="0"/>
              <a:t>7/6/2010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A8A6D9C8-89ED-4C8A-BE36-456558105C50}"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C81344F4-FF03-44E0-B571-BA77494EE040}" type="datetimeFigureOut">
              <a:rPr lang="en-US" smtClean="0"/>
              <a:t>7/6/2010</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A8A6D9C8-89ED-4C8A-BE36-456558105C50}"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C81344F4-FF03-44E0-B571-BA77494EE040}" type="datetimeFigureOut">
              <a:rPr lang="en-US" smtClean="0"/>
              <a:t>7/6/2010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A6D9C8-89ED-4C8A-BE36-456558105C50}"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C81344F4-FF03-44E0-B571-BA77494EE040}" type="datetimeFigureOut">
              <a:rPr lang="en-US" smtClean="0"/>
              <a:t>7/6/2010</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A8A6D9C8-89ED-4C8A-BE36-456558105C50}"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81344F4-FF03-44E0-B571-BA77494EE040}" type="datetimeFigureOut">
              <a:rPr lang="en-US" smtClean="0"/>
              <a:t>7/6/2010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A8A6D9C8-89ED-4C8A-BE36-456558105C5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C81344F4-FF03-44E0-B571-BA77494EE040}" type="datetimeFigureOut">
              <a:rPr lang="en-US" smtClean="0"/>
              <a:t>7/6/2010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A8A6D9C8-89ED-4C8A-BE36-456558105C5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A8A6D9C8-89ED-4C8A-BE36-456558105C50}"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C81344F4-FF03-44E0-B571-BA77494EE040}" type="datetimeFigureOut">
              <a:rPr lang="en-US" smtClean="0"/>
              <a:t>7/6/2010</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A8A6D9C8-89ED-4C8A-BE36-456558105C50}"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C81344F4-FF03-44E0-B571-BA77494EE040}" type="datetimeFigureOut">
              <a:rPr lang="en-US" smtClean="0"/>
              <a:t>7/6/2010</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81344F4-FF03-44E0-B571-BA77494EE040}" type="datetimeFigureOut">
              <a:rPr lang="en-US" smtClean="0"/>
              <a:t>7/6/2010</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A8A6D9C8-89ED-4C8A-BE36-456558105C50}"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sz="2400" dirty="0" smtClean="0"/>
              <a:t>ORGANIZATION DEVELOPMENT</a:t>
            </a:r>
            <a:endParaRPr lang="en-US" sz="2400" dirty="0"/>
          </a:p>
        </p:txBody>
      </p:sp>
      <p:sp>
        <p:nvSpPr>
          <p:cNvPr id="2" name="Title 1"/>
          <p:cNvSpPr>
            <a:spLocks noGrp="1"/>
          </p:cNvSpPr>
          <p:nvPr>
            <p:ph type="ctrTitle"/>
          </p:nvPr>
        </p:nvSpPr>
        <p:spPr/>
        <p:txBody>
          <a:bodyPr/>
          <a:lstStyle/>
          <a:p>
            <a:r>
              <a:rPr lang="en-US" dirty="0" smtClean="0"/>
              <a:t>CHAPTER 15</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34400" cy="914400"/>
          </a:xfrm>
        </p:spPr>
        <p:txBody>
          <a:bodyPr>
            <a:normAutofit/>
          </a:bodyPr>
          <a:lstStyle/>
          <a:p>
            <a:pPr algn="l"/>
            <a:r>
              <a:rPr lang="en-US" sz="4000" dirty="0" smtClean="0"/>
              <a:t>Problems in OD, the criticism:</a:t>
            </a:r>
            <a:endParaRPr lang="en-US" sz="4000" dirty="0"/>
          </a:p>
        </p:txBody>
      </p:sp>
      <p:sp>
        <p:nvSpPr>
          <p:cNvPr id="3" name="Content Placeholder 2"/>
          <p:cNvSpPr>
            <a:spLocks noGrp="1"/>
          </p:cNvSpPr>
          <p:nvPr>
            <p:ph sz="quarter" idx="1"/>
          </p:nvPr>
        </p:nvSpPr>
        <p:spPr>
          <a:xfrm>
            <a:off x="304800" y="1676400"/>
            <a:ext cx="8503920" cy="4343400"/>
          </a:xfrm>
        </p:spPr>
        <p:txBody>
          <a:bodyPr>
            <a:normAutofit lnSpcReduction="10000"/>
          </a:bodyPr>
          <a:lstStyle/>
          <a:p>
            <a:r>
              <a:rPr lang="en-US" sz="2400" dirty="0" smtClean="0"/>
              <a:t>There is discrepancy between ideal &amp; real situations, OD tries to achieve ideal without taking into account real.</a:t>
            </a:r>
          </a:p>
          <a:p>
            <a:r>
              <a:rPr lang="en-US" sz="2400" dirty="0" smtClean="0"/>
              <a:t>OD makes people unfit for the real organizations world because no organization can fully adopt open system concept.</a:t>
            </a:r>
          </a:p>
          <a:p>
            <a:r>
              <a:rPr lang="en-US" sz="2400" dirty="0" smtClean="0"/>
              <a:t>Resistance to change is a natural phenomenon &amp; OD puts undue pressure to change.</a:t>
            </a:r>
          </a:p>
          <a:p>
            <a:r>
              <a:rPr lang="en-US" sz="2400" dirty="0" smtClean="0"/>
              <a:t>OD fails to motivate people with low level of achievement needs. If an organization is laden with these people, it is useless to try OD.</a:t>
            </a:r>
          </a:p>
          <a:p>
            <a:r>
              <a:rPr lang="en-US" sz="2400" dirty="0" smtClean="0"/>
              <a:t>OD programs are often quite costly.     </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Introduction:</a:t>
            </a:r>
            <a:endParaRPr lang="en-US" dirty="0"/>
          </a:p>
        </p:txBody>
      </p:sp>
      <p:sp>
        <p:nvSpPr>
          <p:cNvPr id="3" name="Content Placeholder 2"/>
          <p:cNvSpPr>
            <a:spLocks noGrp="1"/>
          </p:cNvSpPr>
          <p:nvPr>
            <p:ph sz="quarter" idx="1"/>
          </p:nvPr>
        </p:nvSpPr>
        <p:spPr/>
        <p:txBody>
          <a:bodyPr/>
          <a:lstStyle/>
          <a:p>
            <a:pPr algn="just"/>
            <a:r>
              <a:rPr lang="en-US" sz="2800" dirty="0" smtClean="0"/>
              <a:t>Organization development (OD) is a planned approach to improve employee and organizational effectiveness by conscious interventions in those processes and structures that have an immediate bearing on the human aspect of the organization</a:t>
            </a:r>
            <a:r>
              <a:rPr lang="en-US" sz="2800" dirty="0" smtClean="0"/>
              <a:t>.</a:t>
            </a:r>
          </a:p>
          <a:p>
            <a:pPr algn="just"/>
            <a:r>
              <a:rPr lang="en-US" sz="2800" dirty="0" smtClean="0"/>
              <a:t>OD is response to change, a complex educational strategy intended to change the beliefs, attitudes, values and structure of organization so that they can better adapt to new technologies, markets, challenges and the dizzying rate of change itself.</a:t>
            </a:r>
            <a:endParaRPr lang="en-IN" sz="2800"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dirty="0" smtClean="0"/>
              <a:t>Characteristics:</a:t>
            </a:r>
            <a:endParaRPr lang="en-US" dirty="0"/>
          </a:p>
        </p:txBody>
      </p:sp>
      <p:sp>
        <p:nvSpPr>
          <p:cNvPr id="3" name="Content Placeholder 2"/>
          <p:cNvSpPr>
            <a:spLocks noGrp="1"/>
          </p:cNvSpPr>
          <p:nvPr>
            <p:ph sz="quarter" idx="1"/>
          </p:nvPr>
        </p:nvSpPr>
        <p:spPr>
          <a:xfrm>
            <a:off x="304800" y="1752600"/>
            <a:ext cx="8503920" cy="3959352"/>
          </a:xfrm>
        </p:spPr>
        <p:txBody>
          <a:bodyPr/>
          <a:lstStyle/>
          <a:p>
            <a:r>
              <a:rPr lang="en-US" dirty="0" smtClean="0"/>
              <a:t>Planned change</a:t>
            </a:r>
          </a:p>
          <a:p>
            <a:r>
              <a:rPr lang="en-US" dirty="0" smtClean="0"/>
              <a:t>Comprehensive change</a:t>
            </a:r>
          </a:p>
          <a:p>
            <a:r>
              <a:rPr lang="en-US" dirty="0" smtClean="0"/>
              <a:t>Long range change</a:t>
            </a:r>
          </a:p>
          <a:p>
            <a:r>
              <a:rPr lang="en-US" dirty="0" smtClean="0"/>
              <a:t>Dynamic process</a:t>
            </a:r>
          </a:p>
          <a:p>
            <a:r>
              <a:rPr lang="en-US" dirty="0" smtClean="0"/>
              <a:t>Participation of change agent</a:t>
            </a:r>
          </a:p>
          <a:p>
            <a:r>
              <a:rPr lang="en-US" dirty="0" smtClean="0"/>
              <a:t>Emphasis on intervention &amp; action research.</a:t>
            </a:r>
          </a:p>
          <a:p>
            <a:r>
              <a:rPr lang="en-US" dirty="0" smtClean="0"/>
              <a:t>Normative educational process</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t>History Of Organization Development</a:t>
            </a:r>
            <a:endParaRPr lang="en-US" sz="3600" dirty="0"/>
          </a:p>
        </p:txBody>
      </p:sp>
      <p:sp>
        <p:nvSpPr>
          <p:cNvPr id="3" name="Content Placeholder 2"/>
          <p:cNvSpPr>
            <a:spLocks noGrp="1"/>
          </p:cNvSpPr>
          <p:nvPr>
            <p:ph sz="quarter" idx="1"/>
          </p:nvPr>
        </p:nvSpPr>
        <p:spPr>
          <a:xfrm>
            <a:off x="304800" y="1905000"/>
            <a:ext cx="8503920" cy="3425952"/>
          </a:xfrm>
        </p:spPr>
        <p:txBody>
          <a:bodyPr>
            <a:normAutofit/>
          </a:bodyPr>
          <a:lstStyle/>
          <a:p>
            <a:r>
              <a:rPr lang="en-US" sz="3200" dirty="0" smtClean="0"/>
              <a:t>Laboratory training background</a:t>
            </a:r>
            <a:endParaRPr lang="en-IN" sz="3200" dirty="0" smtClean="0"/>
          </a:p>
          <a:p>
            <a:r>
              <a:rPr lang="en-US" sz="3200" dirty="0" smtClean="0"/>
              <a:t>Action-research/survey-feedback background</a:t>
            </a:r>
            <a:endParaRPr lang="en-IN" sz="3200" dirty="0" smtClean="0"/>
          </a:p>
          <a:p>
            <a:r>
              <a:rPr lang="en-US" sz="3200" dirty="0" smtClean="0"/>
              <a:t>Participative management background</a:t>
            </a:r>
            <a:endParaRPr lang="en-IN" sz="3200" dirty="0" smtClean="0"/>
          </a:p>
          <a:p>
            <a:r>
              <a:rPr lang="en-US" sz="3200" dirty="0" smtClean="0"/>
              <a:t>Quality of work life (QWL) </a:t>
            </a:r>
            <a:r>
              <a:rPr lang="en-US" sz="3200" dirty="0" smtClean="0"/>
              <a:t>background</a:t>
            </a:r>
            <a:endParaRPr lang="en-IN" sz="32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t>Process Of Organization Development</a:t>
            </a:r>
            <a:endParaRPr lang="en-US" sz="3600" dirty="0"/>
          </a:p>
        </p:txBody>
      </p:sp>
      <p:sp>
        <p:nvSpPr>
          <p:cNvPr id="3" name="Content Placeholder 2"/>
          <p:cNvSpPr>
            <a:spLocks noGrp="1"/>
          </p:cNvSpPr>
          <p:nvPr>
            <p:ph sz="quarter" idx="1"/>
          </p:nvPr>
        </p:nvSpPr>
        <p:spPr>
          <a:xfrm>
            <a:off x="304800" y="1752600"/>
            <a:ext cx="8503920" cy="4264152"/>
          </a:xfrm>
        </p:spPr>
        <p:txBody>
          <a:bodyPr>
            <a:normAutofit/>
          </a:bodyPr>
          <a:lstStyle/>
          <a:p>
            <a:r>
              <a:rPr lang="en-US" sz="2800" dirty="0" smtClean="0"/>
              <a:t>Problem identification.</a:t>
            </a:r>
          </a:p>
          <a:p>
            <a:r>
              <a:rPr lang="en-US" sz="2800" dirty="0" smtClean="0"/>
              <a:t>Data collection.</a:t>
            </a:r>
          </a:p>
          <a:p>
            <a:r>
              <a:rPr lang="en-US" sz="2800" dirty="0" smtClean="0"/>
              <a:t>Diagnosis.</a:t>
            </a:r>
          </a:p>
          <a:p>
            <a:r>
              <a:rPr lang="en-US" sz="2800" dirty="0" smtClean="0"/>
              <a:t>Structural analysis.</a:t>
            </a:r>
          </a:p>
          <a:p>
            <a:r>
              <a:rPr lang="en-US" sz="2800" dirty="0" smtClean="0"/>
              <a:t>Processes analysis.</a:t>
            </a:r>
          </a:p>
          <a:p>
            <a:r>
              <a:rPr lang="en-US" sz="2800" dirty="0" smtClean="0"/>
              <a:t>Function analysis.</a:t>
            </a:r>
          </a:p>
          <a:p>
            <a:r>
              <a:rPr lang="en-US" sz="2800" dirty="0" smtClean="0"/>
              <a:t>Domain analysis.</a:t>
            </a:r>
          </a:p>
          <a:p>
            <a:r>
              <a:rPr lang="en-US" sz="2800" dirty="0" smtClean="0"/>
              <a:t>Evaluation and feedback</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b="1" dirty="0" smtClean="0"/>
              <a:t>OD PROCESS, AHMED 1972</a:t>
            </a:r>
            <a:endParaRPr lang="en-US" sz="4000" b="1" dirty="0"/>
          </a:p>
        </p:txBody>
      </p:sp>
      <p:sp>
        <p:nvSpPr>
          <p:cNvPr id="3" name="Content Placeholder 2"/>
          <p:cNvSpPr>
            <a:spLocks noGrp="1"/>
          </p:cNvSpPr>
          <p:nvPr>
            <p:ph sz="quarter" idx="1"/>
          </p:nvPr>
        </p:nvSpPr>
        <p:spPr>
          <a:xfrm>
            <a:off x="304800" y="1676400"/>
            <a:ext cx="8503920" cy="4264152"/>
          </a:xfrm>
        </p:spPr>
        <p:txBody>
          <a:bodyPr>
            <a:normAutofit/>
          </a:bodyPr>
          <a:lstStyle/>
          <a:p>
            <a:r>
              <a:rPr lang="en-US" sz="3200" dirty="0" smtClean="0"/>
              <a:t>Motivation for change</a:t>
            </a:r>
          </a:p>
          <a:p>
            <a:r>
              <a:rPr lang="en-US" sz="3200" dirty="0" smtClean="0"/>
              <a:t>Data collection, problem identification &amp; diagnosis</a:t>
            </a:r>
          </a:p>
          <a:p>
            <a:r>
              <a:rPr lang="en-US" sz="3200" dirty="0" smtClean="0"/>
              <a:t>Planned strategy for change</a:t>
            </a:r>
          </a:p>
          <a:p>
            <a:r>
              <a:rPr lang="en-US" sz="3200" dirty="0" smtClean="0"/>
              <a:t>Intervening in the system</a:t>
            </a:r>
          </a:p>
          <a:p>
            <a:r>
              <a:rPr lang="en-US" sz="3200" dirty="0" smtClean="0"/>
              <a:t>Reinforcement and follow up</a:t>
            </a:r>
          </a:p>
          <a:p>
            <a:r>
              <a:rPr lang="en-US" sz="3200" dirty="0" smtClean="0"/>
              <a:t>Monitoring and evaluation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90600"/>
          </a:xfrm>
        </p:spPr>
        <p:txBody>
          <a:bodyPr>
            <a:normAutofit/>
          </a:bodyPr>
          <a:lstStyle/>
          <a:p>
            <a:pPr algn="l"/>
            <a:r>
              <a:rPr lang="en-US" sz="4400" dirty="0" smtClean="0"/>
              <a:t>OD Interventions: </a:t>
            </a:r>
            <a:endParaRPr lang="en-US" sz="4400" dirty="0"/>
          </a:p>
        </p:txBody>
      </p:sp>
      <p:sp>
        <p:nvSpPr>
          <p:cNvPr id="3" name="Content Placeholder 2"/>
          <p:cNvSpPr>
            <a:spLocks noGrp="1"/>
          </p:cNvSpPr>
          <p:nvPr>
            <p:ph sz="quarter" idx="1"/>
          </p:nvPr>
        </p:nvSpPr>
        <p:spPr>
          <a:xfrm>
            <a:off x="304800" y="1676400"/>
            <a:ext cx="8503920" cy="4267200"/>
          </a:xfrm>
        </p:spPr>
        <p:txBody>
          <a:bodyPr>
            <a:normAutofit/>
          </a:bodyPr>
          <a:lstStyle/>
          <a:p>
            <a:r>
              <a:rPr lang="en-US" sz="3200" dirty="0" smtClean="0"/>
              <a:t>Survey Feedback – Major thrust in the development of OD has come from survey research and feedback of data. The Process:</a:t>
            </a:r>
          </a:p>
          <a:p>
            <a:pPr marL="514350" indent="-514350">
              <a:buFont typeface="+mj-lt"/>
              <a:buAutoNum type="arabicPeriod"/>
            </a:pPr>
            <a:r>
              <a:rPr lang="en-US" sz="3200" dirty="0" smtClean="0"/>
              <a:t>Data collection</a:t>
            </a:r>
          </a:p>
          <a:p>
            <a:pPr marL="514350" indent="-514350">
              <a:buFont typeface="+mj-lt"/>
              <a:buAutoNum type="arabicPeriod"/>
            </a:pPr>
            <a:r>
              <a:rPr lang="en-US" sz="3200" dirty="0" smtClean="0"/>
              <a:t>Feedback of information</a:t>
            </a:r>
          </a:p>
          <a:p>
            <a:pPr marL="514350" indent="-514350">
              <a:buFont typeface="+mj-lt"/>
              <a:buAutoNum type="arabicPeriod"/>
            </a:pPr>
            <a:r>
              <a:rPr lang="en-US" sz="3200" dirty="0" smtClean="0"/>
              <a:t>Follow up action</a:t>
            </a:r>
          </a:p>
          <a:p>
            <a:pPr marL="514350" indent="-514350"/>
            <a:r>
              <a:rPr lang="en-US" sz="3200" dirty="0" smtClean="0"/>
              <a:t>Sensitivity Training </a:t>
            </a:r>
          </a:p>
          <a:p>
            <a:endParaRPr lang="en-US" dirty="0" smtClean="0"/>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14400"/>
          </a:xfrm>
        </p:spPr>
        <p:txBody>
          <a:bodyPr>
            <a:normAutofit/>
          </a:bodyPr>
          <a:lstStyle/>
          <a:p>
            <a:pPr algn="l"/>
            <a:r>
              <a:rPr lang="en-US" sz="4400" dirty="0" smtClean="0"/>
              <a:t>OD Interventions: </a:t>
            </a:r>
            <a:endParaRPr lang="en-US" sz="4400" dirty="0"/>
          </a:p>
        </p:txBody>
      </p:sp>
      <p:sp>
        <p:nvSpPr>
          <p:cNvPr id="3" name="Content Placeholder 2"/>
          <p:cNvSpPr>
            <a:spLocks noGrp="1"/>
          </p:cNvSpPr>
          <p:nvPr>
            <p:ph sz="quarter" idx="1"/>
          </p:nvPr>
        </p:nvSpPr>
        <p:spPr>
          <a:xfrm>
            <a:off x="304800" y="1752600"/>
            <a:ext cx="8503920" cy="4264152"/>
          </a:xfrm>
        </p:spPr>
        <p:txBody>
          <a:bodyPr/>
          <a:lstStyle/>
          <a:p>
            <a:r>
              <a:rPr lang="en-US" dirty="0" smtClean="0"/>
              <a:t>Grid Training, the process - </a:t>
            </a:r>
          </a:p>
          <a:p>
            <a:pPr marL="514350" indent="-514350">
              <a:buFont typeface="+mj-lt"/>
              <a:buAutoNum type="arabicPeriod"/>
            </a:pPr>
            <a:r>
              <a:rPr lang="en-US" dirty="0" smtClean="0"/>
              <a:t>Managerial grid</a:t>
            </a:r>
          </a:p>
          <a:p>
            <a:pPr marL="514350" indent="-514350">
              <a:buFont typeface="+mj-lt"/>
              <a:buAutoNum type="arabicPeriod"/>
            </a:pPr>
            <a:r>
              <a:rPr lang="en-US" dirty="0" smtClean="0"/>
              <a:t>Teamwork development</a:t>
            </a:r>
          </a:p>
          <a:p>
            <a:pPr marL="514350" indent="-514350">
              <a:buFont typeface="+mj-lt"/>
              <a:buAutoNum type="arabicPeriod"/>
            </a:pPr>
            <a:r>
              <a:rPr lang="en-US" dirty="0" smtClean="0"/>
              <a:t>Inter group development</a:t>
            </a:r>
          </a:p>
          <a:p>
            <a:pPr marL="514350" indent="-514350">
              <a:buFont typeface="+mj-lt"/>
              <a:buAutoNum type="arabicPeriod"/>
            </a:pPr>
            <a:r>
              <a:rPr lang="en-US" dirty="0" smtClean="0"/>
              <a:t>Developing ideal strategic corporate model</a:t>
            </a:r>
          </a:p>
          <a:p>
            <a:pPr marL="514350" indent="-514350">
              <a:buFont typeface="+mj-lt"/>
              <a:buAutoNum type="arabicPeriod"/>
            </a:pPr>
            <a:r>
              <a:rPr lang="en-US" dirty="0" smtClean="0"/>
              <a:t>Implementing the ideal strategic model</a:t>
            </a:r>
          </a:p>
          <a:p>
            <a:pPr marL="514350" indent="-514350">
              <a:buFont typeface="+mj-lt"/>
              <a:buAutoNum type="arabicPeriod"/>
            </a:pPr>
            <a:r>
              <a:rPr lang="en-US" dirty="0" smtClean="0"/>
              <a:t>Systematic critique</a:t>
            </a:r>
          </a:p>
          <a:p>
            <a:pPr marL="514350" indent="-514350"/>
            <a:r>
              <a:rPr lang="en-US" dirty="0" smtClean="0"/>
              <a:t>Team Building</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90600"/>
          </a:xfrm>
        </p:spPr>
        <p:txBody>
          <a:bodyPr>
            <a:noAutofit/>
          </a:bodyPr>
          <a:lstStyle/>
          <a:p>
            <a:pPr algn="l"/>
            <a:r>
              <a:rPr lang="en-US" sz="4400" dirty="0" smtClean="0"/>
              <a:t>OD Interventions: </a:t>
            </a:r>
            <a:endParaRPr lang="en-US" sz="4400" dirty="0"/>
          </a:p>
        </p:txBody>
      </p:sp>
      <p:sp>
        <p:nvSpPr>
          <p:cNvPr id="3" name="Content Placeholder 2"/>
          <p:cNvSpPr>
            <a:spLocks noGrp="1"/>
          </p:cNvSpPr>
          <p:nvPr>
            <p:ph sz="quarter" idx="1"/>
          </p:nvPr>
        </p:nvSpPr>
        <p:spPr>
          <a:xfrm>
            <a:off x="304800" y="1828800"/>
            <a:ext cx="8503920" cy="4035552"/>
          </a:xfrm>
        </p:spPr>
        <p:txBody>
          <a:bodyPr/>
          <a:lstStyle/>
          <a:p>
            <a:r>
              <a:rPr lang="en-US" dirty="0" smtClean="0"/>
              <a:t>Process Consultation, the process –</a:t>
            </a:r>
          </a:p>
          <a:p>
            <a:pPr marL="514350" indent="-514350">
              <a:buFont typeface="+mj-lt"/>
              <a:buAutoNum type="arabicPeriod"/>
            </a:pPr>
            <a:r>
              <a:rPr lang="en-US" dirty="0" smtClean="0"/>
              <a:t>Initiate contact</a:t>
            </a:r>
          </a:p>
          <a:p>
            <a:pPr marL="514350" indent="-514350">
              <a:buFont typeface="+mj-lt"/>
              <a:buAutoNum type="arabicPeriod"/>
            </a:pPr>
            <a:r>
              <a:rPr lang="en-US" dirty="0" smtClean="0"/>
              <a:t>Define the relationship</a:t>
            </a:r>
          </a:p>
          <a:p>
            <a:pPr marL="514350" indent="-514350">
              <a:buFont typeface="+mj-lt"/>
              <a:buAutoNum type="arabicPeriod"/>
            </a:pPr>
            <a:r>
              <a:rPr lang="en-US" dirty="0" smtClean="0"/>
              <a:t>Select the setting and the method</a:t>
            </a:r>
          </a:p>
          <a:p>
            <a:pPr marL="514350" indent="-514350">
              <a:buFont typeface="+mj-lt"/>
              <a:buAutoNum type="arabicPeriod"/>
            </a:pPr>
            <a:r>
              <a:rPr lang="en-US" dirty="0" smtClean="0"/>
              <a:t>Gather data &amp; make a diagnosis</a:t>
            </a:r>
          </a:p>
          <a:p>
            <a:pPr marL="514350" indent="-514350">
              <a:buFont typeface="+mj-lt"/>
              <a:buAutoNum type="arabicPeriod"/>
            </a:pPr>
            <a:r>
              <a:rPr lang="en-US" dirty="0" smtClean="0"/>
              <a:t>Intervene</a:t>
            </a:r>
          </a:p>
          <a:p>
            <a:pPr marL="514350" indent="-514350">
              <a:buFont typeface="+mj-lt"/>
              <a:buAutoNum type="arabicPeriod"/>
            </a:pPr>
            <a:r>
              <a:rPr lang="en-US" dirty="0" smtClean="0"/>
              <a:t>Reduce involvement &amp; terminate</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51</TotalTime>
  <Words>381</Words>
  <Application>Microsoft Office PowerPoint</Application>
  <PresentationFormat>On-screen Show (4:3)</PresentationFormat>
  <Paragraphs>63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Civic</vt:lpstr>
      <vt:lpstr>CHAPTER 15</vt:lpstr>
      <vt:lpstr>Introduction:</vt:lpstr>
      <vt:lpstr>Characteristics:</vt:lpstr>
      <vt:lpstr>History Of Organization Development</vt:lpstr>
      <vt:lpstr>Process Of Organization Development</vt:lpstr>
      <vt:lpstr>OD PROCESS, AHMED 1972</vt:lpstr>
      <vt:lpstr>OD Interventions: </vt:lpstr>
      <vt:lpstr>OD Interventions: </vt:lpstr>
      <vt:lpstr>OD Interventions: </vt:lpstr>
      <vt:lpstr>Problems in OD, the criticism:</vt:lpstr>
    </vt:vector>
  </TitlesOfParts>
  <Company>Solitaire Global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15</dc:title>
  <dc:creator>mansi</dc:creator>
  <cp:lastModifiedBy>mansi</cp:lastModifiedBy>
  <cp:revision>13</cp:revision>
  <dcterms:created xsi:type="dcterms:W3CDTF">2010-07-06T05:37:22Z</dcterms:created>
  <dcterms:modified xsi:type="dcterms:W3CDTF">2010-07-06T06:28:24Z</dcterms:modified>
</cp:coreProperties>
</file>